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75" r:id="rId2"/>
    <p:sldId id="272" r:id="rId3"/>
    <p:sldId id="259" r:id="rId4"/>
    <p:sldId id="276" r:id="rId5"/>
    <p:sldId id="260" r:id="rId6"/>
    <p:sldId id="261" r:id="rId7"/>
  </p:sldIdLst>
  <p:sldSz cx="9144000" cy="6858000" type="screen4x3"/>
  <p:notesSz cx="6797675" cy="9926638"/>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900" autoAdjust="0"/>
  </p:normalViewPr>
  <p:slideViewPr>
    <p:cSldViewPr>
      <p:cViewPr varScale="1">
        <p:scale>
          <a:sx n="81" d="100"/>
          <a:sy n="81" d="100"/>
        </p:scale>
        <p:origin x="1644"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D50C102-B6D1-497B-BE56-223E1E00193C}" type="datetimeFigureOut">
              <a:rPr lang="es-MX" smtClean="0"/>
              <a:t>05/10/2018</a:t>
            </a:fld>
            <a:endParaRPr lang="es-MX"/>
          </a:p>
        </p:txBody>
      </p:sp>
      <p:sp>
        <p:nvSpPr>
          <p:cNvPr id="4" name="3 Marcador de imagen de diapositiva"/>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381D90C0-077E-4382-8336-B93F45E2749A}" type="slidenum">
              <a:rPr lang="es-MX" smtClean="0"/>
              <a:t>‹Nº›</a:t>
            </a:fld>
            <a:endParaRPr lang="es-MX"/>
          </a:p>
        </p:txBody>
      </p:sp>
    </p:spTree>
    <p:extLst>
      <p:ext uri="{BB962C8B-B14F-4D97-AF65-F5344CB8AC3E}">
        <p14:creationId xmlns:p14="http://schemas.microsoft.com/office/powerpoint/2010/main" val="301073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B9AFB67D-3D7F-4508-A3D2-857F27AE1549}" type="datetimeFigureOut">
              <a:rPr lang="es-MX" smtClean="0"/>
              <a:t>05/10/2018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99FE916-C67A-441A-949C-64A9D18B6172}" type="slidenum">
              <a:rPr lang="es-MX" smtClean="0"/>
              <a:t>‹Nº›</a:t>
            </a:fld>
            <a:endParaRPr lang="es-MX"/>
          </a:p>
        </p:txBody>
      </p:sp>
    </p:spTree>
    <p:extLst>
      <p:ext uri="{BB962C8B-B14F-4D97-AF65-F5344CB8AC3E}">
        <p14:creationId xmlns:p14="http://schemas.microsoft.com/office/powerpoint/2010/main" val="4247354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B9AFB67D-3D7F-4508-A3D2-857F27AE1549}" type="datetimeFigureOut">
              <a:rPr lang="es-MX" smtClean="0"/>
              <a:t>05/10/2018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99FE916-C67A-441A-949C-64A9D18B6172}" type="slidenum">
              <a:rPr lang="es-MX" smtClean="0"/>
              <a:t>‹Nº›</a:t>
            </a:fld>
            <a:endParaRPr lang="es-MX"/>
          </a:p>
        </p:txBody>
      </p:sp>
    </p:spTree>
    <p:extLst>
      <p:ext uri="{BB962C8B-B14F-4D97-AF65-F5344CB8AC3E}">
        <p14:creationId xmlns:p14="http://schemas.microsoft.com/office/powerpoint/2010/main" val="2656256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B9AFB67D-3D7F-4508-A3D2-857F27AE1549}" type="datetimeFigureOut">
              <a:rPr lang="es-MX" smtClean="0"/>
              <a:t>05/10/2018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99FE916-C67A-441A-949C-64A9D18B6172}" type="slidenum">
              <a:rPr lang="es-MX" smtClean="0"/>
              <a:t>‹Nº›</a:t>
            </a:fld>
            <a:endParaRPr lang="es-MX"/>
          </a:p>
        </p:txBody>
      </p:sp>
    </p:spTree>
    <p:extLst>
      <p:ext uri="{BB962C8B-B14F-4D97-AF65-F5344CB8AC3E}">
        <p14:creationId xmlns:p14="http://schemas.microsoft.com/office/powerpoint/2010/main" val="2946386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B9AFB67D-3D7F-4508-A3D2-857F27AE1549}" type="datetimeFigureOut">
              <a:rPr lang="es-MX" smtClean="0"/>
              <a:t>05/10/2018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99FE916-C67A-441A-949C-64A9D18B6172}" type="slidenum">
              <a:rPr lang="es-MX" smtClean="0"/>
              <a:t>‹Nº›</a:t>
            </a:fld>
            <a:endParaRPr lang="es-MX"/>
          </a:p>
        </p:txBody>
      </p:sp>
    </p:spTree>
    <p:extLst>
      <p:ext uri="{BB962C8B-B14F-4D97-AF65-F5344CB8AC3E}">
        <p14:creationId xmlns:p14="http://schemas.microsoft.com/office/powerpoint/2010/main" val="2345390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B9AFB67D-3D7F-4508-A3D2-857F27AE1549}" type="datetimeFigureOut">
              <a:rPr lang="es-MX" smtClean="0"/>
              <a:t>05/10/2018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99FE916-C67A-441A-949C-64A9D18B6172}" type="slidenum">
              <a:rPr lang="es-MX" smtClean="0"/>
              <a:t>‹Nº›</a:t>
            </a:fld>
            <a:endParaRPr lang="es-MX"/>
          </a:p>
        </p:txBody>
      </p:sp>
    </p:spTree>
    <p:extLst>
      <p:ext uri="{BB962C8B-B14F-4D97-AF65-F5344CB8AC3E}">
        <p14:creationId xmlns:p14="http://schemas.microsoft.com/office/powerpoint/2010/main" val="2547953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B9AFB67D-3D7F-4508-A3D2-857F27AE1549}" type="datetimeFigureOut">
              <a:rPr lang="es-MX" smtClean="0"/>
              <a:t>05/10/2018</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99FE916-C67A-441A-949C-64A9D18B6172}" type="slidenum">
              <a:rPr lang="es-MX" smtClean="0"/>
              <a:t>‹Nº›</a:t>
            </a:fld>
            <a:endParaRPr lang="es-MX"/>
          </a:p>
        </p:txBody>
      </p:sp>
    </p:spTree>
    <p:extLst>
      <p:ext uri="{BB962C8B-B14F-4D97-AF65-F5344CB8AC3E}">
        <p14:creationId xmlns:p14="http://schemas.microsoft.com/office/powerpoint/2010/main" val="73433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B9AFB67D-3D7F-4508-A3D2-857F27AE1549}" type="datetimeFigureOut">
              <a:rPr lang="es-MX" smtClean="0"/>
              <a:t>05/10/2018</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199FE916-C67A-441A-949C-64A9D18B6172}" type="slidenum">
              <a:rPr lang="es-MX" smtClean="0"/>
              <a:t>‹Nº›</a:t>
            </a:fld>
            <a:endParaRPr lang="es-MX"/>
          </a:p>
        </p:txBody>
      </p:sp>
    </p:spTree>
    <p:extLst>
      <p:ext uri="{BB962C8B-B14F-4D97-AF65-F5344CB8AC3E}">
        <p14:creationId xmlns:p14="http://schemas.microsoft.com/office/powerpoint/2010/main" val="1202603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B9AFB67D-3D7F-4508-A3D2-857F27AE1549}" type="datetimeFigureOut">
              <a:rPr lang="es-MX" smtClean="0"/>
              <a:t>05/10/2018</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199FE916-C67A-441A-949C-64A9D18B6172}" type="slidenum">
              <a:rPr lang="es-MX" smtClean="0"/>
              <a:t>‹Nº›</a:t>
            </a:fld>
            <a:endParaRPr lang="es-MX"/>
          </a:p>
        </p:txBody>
      </p:sp>
    </p:spTree>
    <p:extLst>
      <p:ext uri="{BB962C8B-B14F-4D97-AF65-F5344CB8AC3E}">
        <p14:creationId xmlns:p14="http://schemas.microsoft.com/office/powerpoint/2010/main" val="784197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9AFB67D-3D7F-4508-A3D2-857F27AE1549}" type="datetimeFigureOut">
              <a:rPr lang="es-MX" smtClean="0"/>
              <a:t>05/10/2018</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199FE916-C67A-441A-949C-64A9D18B6172}" type="slidenum">
              <a:rPr lang="es-MX" smtClean="0"/>
              <a:t>‹Nº›</a:t>
            </a:fld>
            <a:endParaRPr lang="es-MX"/>
          </a:p>
        </p:txBody>
      </p:sp>
    </p:spTree>
    <p:extLst>
      <p:ext uri="{BB962C8B-B14F-4D97-AF65-F5344CB8AC3E}">
        <p14:creationId xmlns:p14="http://schemas.microsoft.com/office/powerpoint/2010/main" val="2589775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B9AFB67D-3D7F-4508-A3D2-857F27AE1549}" type="datetimeFigureOut">
              <a:rPr lang="es-MX" smtClean="0"/>
              <a:t>05/10/2018</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99FE916-C67A-441A-949C-64A9D18B6172}" type="slidenum">
              <a:rPr lang="es-MX" smtClean="0"/>
              <a:t>‹Nº›</a:t>
            </a:fld>
            <a:endParaRPr lang="es-MX"/>
          </a:p>
        </p:txBody>
      </p:sp>
    </p:spTree>
    <p:extLst>
      <p:ext uri="{BB962C8B-B14F-4D97-AF65-F5344CB8AC3E}">
        <p14:creationId xmlns:p14="http://schemas.microsoft.com/office/powerpoint/2010/main" val="3850700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B9AFB67D-3D7F-4508-A3D2-857F27AE1549}" type="datetimeFigureOut">
              <a:rPr lang="es-MX" smtClean="0"/>
              <a:t>05/10/2018</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99FE916-C67A-441A-949C-64A9D18B6172}" type="slidenum">
              <a:rPr lang="es-MX" smtClean="0"/>
              <a:t>‹Nº›</a:t>
            </a:fld>
            <a:endParaRPr lang="es-MX"/>
          </a:p>
        </p:txBody>
      </p:sp>
    </p:spTree>
    <p:extLst>
      <p:ext uri="{BB962C8B-B14F-4D97-AF65-F5344CB8AC3E}">
        <p14:creationId xmlns:p14="http://schemas.microsoft.com/office/powerpoint/2010/main" val="1426591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AFB67D-3D7F-4508-A3D2-857F27AE1549}" type="datetimeFigureOut">
              <a:rPr lang="es-MX" smtClean="0"/>
              <a:t>05/10/2018</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9FE916-C67A-441A-949C-64A9D18B6172}" type="slidenum">
              <a:rPr lang="es-MX" smtClean="0"/>
              <a:t>‹Nº›</a:t>
            </a:fld>
            <a:endParaRPr lang="es-MX"/>
          </a:p>
        </p:txBody>
      </p:sp>
    </p:spTree>
    <p:extLst>
      <p:ext uri="{BB962C8B-B14F-4D97-AF65-F5344CB8AC3E}">
        <p14:creationId xmlns:p14="http://schemas.microsoft.com/office/powerpoint/2010/main" val="1270386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2290266"/>
          </a:xfrm>
        </p:spPr>
        <p:txBody>
          <a:bodyPr>
            <a:normAutofit/>
          </a:bodyPr>
          <a:lstStyle/>
          <a:p>
            <a:r>
              <a:rPr lang="es-MX" sz="2400" dirty="0" smtClean="0"/>
              <a:t>INFORME DE EVALUACIÓN DEL TRABAJO COLEGIADO </a:t>
            </a:r>
            <a:br>
              <a:rPr lang="es-MX" sz="2400" dirty="0" smtClean="0"/>
            </a:br>
            <a:r>
              <a:rPr lang="es-MX" sz="2400" dirty="0" smtClean="0"/>
              <a:t> CICLO ESCOLAR 2017-2018</a:t>
            </a:r>
            <a:endParaRPr lang="es-MX" sz="2400" dirty="0"/>
          </a:p>
        </p:txBody>
      </p:sp>
      <p:pic>
        <p:nvPicPr>
          <p:cNvPr id="4" name="Marcador de contenido 3" descr="C:\Users\74999\Downloads\INVITACION.jpg"/>
          <p:cNvPicPr>
            <a:picLocks noGrp="1"/>
          </p:cNvPicPr>
          <p:nvPr>
            <p:ph idx="1"/>
          </p:nvPr>
        </p:nvPicPr>
        <p:blipFill rotWithShape="1">
          <a:blip r:embed="rId2" cstate="print">
            <a:extLst>
              <a:ext uri="{28A0092B-C50C-407E-A947-70E740481C1C}">
                <a14:useLocalDpi xmlns:a14="http://schemas.microsoft.com/office/drawing/2010/main" val="0"/>
              </a:ext>
            </a:extLst>
          </a:blip>
          <a:srcRect b="7539"/>
          <a:stretch/>
        </p:blipFill>
        <p:spPr bwMode="auto">
          <a:xfrm>
            <a:off x="1475656" y="2060848"/>
            <a:ext cx="6118746" cy="4093915"/>
          </a:xfrm>
          <a:prstGeom prst="rect">
            <a:avLst/>
          </a:prstGeom>
          <a:noFill/>
          <a:ln>
            <a:noFill/>
          </a:ln>
        </p:spPr>
      </p:pic>
    </p:spTree>
    <p:extLst>
      <p:ext uri="{BB962C8B-B14F-4D97-AF65-F5344CB8AC3E}">
        <p14:creationId xmlns:p14="http://schemas.microsoft.com/office/powerpoint/2010/main" val="1758621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83102D5-A69C-4A19-A821-F011242D2809}"/>
              </a:ext>
            </a:extLst>
          </p:cNvPr>
          <p:cNvSpPr>
            <a:spLocks noGrp="1"/>
          </p:cNvSpPr>
          <p:nvPr>
            <p:ph type="title"/>
          </p:nvPr>
        </p:nvSpPr>
        <p:spPr>
          <a:xfrm>
            <a:off x="469032" y="836712"/>
            <a:ext cx="8229600" cy="1143000"/>
          </a:xfrm>
        </p:spPr>
        <p:txBody>
          <a:bodyPr>
            <a:normAutofit/>
          </a:bodyPr>
          <a:lstStyle/>
          <a:p>
            <a:r>
              <a:rPr lang="es-MX" sz="2400" dirty="0"/>
              <a:t>INFORME DE LAS ACTIVIDADES DE TRABAJO COLEGIADO EN LA EPO. 239</a:t>
            </a:r>
          </a:p>
        </p:txBody>
      </p:sp>
      <p:sp>
        <p:nvSpPr>
          <p:cNvPr id="4" name="6 CuadroTexto">
            <a:extLst>
              <a:ext uri="{FF2B5EF4-FFF2-40B4-BE49-F238E27FC236}">
                <a16:creationId xmlns:a16="http://schemas.microsoft.com/office/drawing/2014/main" xmlns="" id="{81D78FA1-5DA4-4E5C-9F0B-0DF88B0114AA}"/>
              </a:ext>
            </a:extLst>
          </p:cNvPr>
          <p:cNvSpPr txBox="1">
            <a:spLocks noGrp="1"/>
          </p:cNvSpPr>
          <p:nvPr>
            <p:ph idx="1"/>
          </p:nvPr>
        </p:nvSpPr>
        <p:spPr>
          <a:xfrm>
            <a:off x="457200" y="2243096"/>
            <a:ext cx="8229600" cy="4081117"/>
          </a:xfrm>
          <a:prstGeom prst="rect">
            <a:avLst/>
          </a:prstGeom>
          <a:noFill/>
        </p:spPr>
        <p:txBody>
          <a:bodyPr wrap="square" rtlCol="0">
            <a:spAutoFit/>
          </a:bodyPr>
          <a:lstStyle/>
          <a:p>
            <a:endParaRPr lang="es-MX" dirty="0"/>
          </a:p>
          <a:p>
            <a:pPr marL="0" indent="0" algn="just">
              <a:buNone/>
            </a:pPr>
            <a:r>
              <a:rPr lang="es-MX" sz="1600" dirty="0">
                <a:latin typeface="Arial" panose="020B0604020202020204" pitchFamily="34" charset="0"/>
                <a:cs typeface="Arial" panose="020B0604020202020204" pitchFamily="34" charset="0"/>
              </a:rPr>
              <a:t>Con fundamento en los “Lineamientos para el Trabajo Colegiado en la Educación Media Superior”, se han realizado Actividades de Cuerpo Colegiado en la  Escuela Preparatoria Oficial </a:t>
            </a:r>
            <a:r>
              <a:rPr lang="es-MX" sz="1600" dirty="0" smtClean="0">
                <a:latin typeface="Arial" panose="020B0604020202020204" pitchFamily="34" charset="0"/>
                <a:cs typeface="Arial" panose="020B0604020202020204" pitchFamily="34" charset="0"/>
              </a:rPr>
              <a:t>Núm. </a:t>
            </a:r>
            <a:r>
              <a:rPr lang="es-MX" sz="1600" dirty="0">
                <a:latin typeface="Arial" panose="020B0604020202020204" pitchFamily="34" charset="0"/>
                <a:cs typeface="Arial" panose="020B0604020202020204" pitchFamily="34" charset="0"/>
              </a:rPr>
              <a:t>239  a fin de apoyar la mejora  de la calidad educativa.</a:t>
            </a:r>
          </a:p>
          <a:p>
            <a:pPr marL="0" indent="0" algn="just">
              <a:buNone/>
            </a:pPr>
            <a:r>
              <a:rPr lang="es-MX" sz="1600" dirty="0">
                <a:latin typeface="Arial" panose="020B0604020202020204" pitchFamily="34" charset="0"/>
                <a:cs typeface="Arial" panose="020B0604020202020204" pitchFamily="34" charset="0"/>
              </a:rPr>
              <a:t>Las Jornadas de acompañamiento,  realizadas </a:t>
            </a:r>
            <a:r>
              <a:rPr lang="es-MX" sz="1600" dirty="0" smtClean="0">
                <a:latin typeface="Arial" panose="020B0604020202020204" pitchFamily="34" charset="0"/>
                <a:cs typeface="Arial" panose="020B0604020202020204" pitchFamily="34" charset="0"/>
              </a:rPr>
              <a:t>durante el ciclo escolar 2017-2018 </a:t>
            </a:r>
            <a:r>
              <a:rPr lang="es-MX" sz="1600" dirty="0">
                <a:latin typeface="Arial" panose="020B0604020202020204" pitchFamily="34" charset="0"/>
                <a:cs typeface="Arial" panose="020B0604020202020204" pitchFamily="34" charset="0"/>
              </a:rPr>
              <a:t>fueron de suma importancia para poder llevar acabo la Planeación del trabajo Institucional y el seguimiento de la misma a partir de los temas estratégicos abordados, en donde se atribuyeron responsabilidades y  acciones, con la finalidad de obtener avances y productos, evaluando resultados a partir de las metas planteadas para una mejora continua del aprendizaje resultante de todo el proceso realizado en el </a:t>
            </a:r>
            <a:r>
              <a:rPr lang="es-MX" sz="1600" dirty="0" smtClean="0">
                <a:latin typeface="Arial" panose="020B0604020202020204" pitchFamily="34" charset="0"/>
                <a:cs typeface="Arial" panose="020B0604020202020204" pitchFamily="34" charset="0"/>
              </a:rPr>
              <a:t>ciclo</a:t>
            </a:r>
            <a:r>
              <a:rPr lang="es-MX" sz="1600" dirty="0" smtClean="0">
                <a:latin typeface="Arial" panose="020B0604020202020204" pitchFamily="34" charset="0"/>
                <a:cs typeface="Arial" panose="020B0604020202020204" pitchFamily="34" charset="0"/>
              </a:rPr>
              <a:t>.</a:t>
            </a:r>
            <a:endParaRPr lang="es-MX" sz="1600" dirty="0">
              <a:latin typeface="Arial" panose="020B0604020202020204" pitchFamily="34" charset="0"/>
              <a:cs typeface="Arial" panose="020B0604020202020204" pitchFamily="34" charset="0"/>
            </a:endParaRPr>
          </a:p>
          <a:p>
            <a:pPr algn="just"/>
            <a:endParaRPr lang="es-MX" dirty="0"/>
          </a:p>
          <a:p>
            <a:pPr lvl="0"/>
            <a:endParaRPr lang="es-MX" dirty="0"/>
          </a:p>
        </p:txBody>
      </p:sp>
    </p:spTree>
    <p:extLst>
      <p:ext uri="{BB962C8B-B14F-4D97-AF65-F5344CB8AC3E}">
        <p14:creationId xmlns:p14="http://schemas.microsoft.com/office/powerpoint/2010/main" val="3678916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67544" y="476672"/>
            <a:ext cx="8208912" cy="5632311"/>
          </a:xfrm>
          <a:prstGeom prst="rect">
            <a:avLst/>
          </a:prstGeom>
          <a:noFill/>
        </p:spPr>
        <p:txBody>
          <a:bodyPr wrap="square" rtlCol="0">
            <a:spAutoFit/>
          </a:bodyPr>
          <a:lstStyle/>
          <a:p>
            <a:pPr algn="ctr"/>
            <a:r>
              <a:rPr lang="es-MX" sz="2400" b="1" dirty="0"/>
              <a:t> </a:t>
            </a:r>
            <a:r>
              <a:rPr lang="es-MX" sz="2400" b="1" dirty="0" smtClean="0"/>
              <a:t>SE IDENTIFICARON LAS SIGUIENTES FORTALEZAS:</a:t>
            </a:r>
          </a:p>
          <a:p>
            <a:pPr algn="just">
              <a:lnSpc>
                <a:spcPct val="150000"/>
              </a:lnSpc>
            </a:pPr>
            <a:endParaRPr lang="es-MX" sz="1600" dirty="0">
              <a:latin typeface="Arial" pitchFamily="34" charset="0"/>
              <a:cs typeface="Arial" pitchFamily="34" charset="0"/>
            </a:endParaRPr>
          </a:p>
          <a:p>
            <a:pPr algn="just">
              <a:lnSpc>
                <a:spcPct val="150000"/>
              </a:lnSpc>
            </a:pPr>
            <a:r>
              <a:rPr lang="es-MX" sz="1400" dirty="0">
                <a:latin typeface="Arial" pitchFamily="34" charset="0"/>
                <a:cs typeface="Arial" pitchFamily="34" charset="0"/>
              </a:rPr>
              <a:t>1.- </a:t>
            </a:r>
            <a:r>
              <a:rPr lang="es-MX" sz="1400" dirty="0">
                <a:latin typeface="Arial" pitchFamily="34" charset="0"/>
                <a:cs typeface="Arial" pitchFamily="34" charset="0"/>
              </a:rPr>
              <a:t>D</a:t>
            </a:r>
            <a:r>
              <a:rPr lang="es-MX" sz="1400" dirty="0" smtClean="0">
                <a:latin typeface="Arial" pitchFamily="34" charset="0"/>
                <a:cs typeface="Arial" pitchFamily="34" charset="0"/>
              </a:rPr>
              <a:t>isposición </a:t>
            </a:r>
            <a:r>
              <a:rPr lang="es-MX" sz="1400" dirty="0">
                <a:latin typeface="Arial" pitchFamily="34" charset="0"/>
                <a:cs typeface="Arial" pitchFamily="34" charset="0"/>
              </a:rPr>
              <a:t>del Personal Directivo y docente  por involucrarse y dirigir las actividades planeadas</a:t>
            </a:r>
            <a:r>
              <a:rPr lang="es-MX" sz="1400" dirty="0" smtClean="0">
                <a:latin typeface="Arial" pitchFamily="34" charset="0"/>
                <a:cs typeface="Arial" pitchFamily="34" charset="0"/>
              </a:rPr>
              <a:t>.</a:t>
            </a:r>
            <a:endParaRPr lang="es-MX" sz="1400" dirty="0">
              <a:latin typeface="Arial" pitchFamily="34" charset="0"/>
              <a:cs typeface="Arial" pitchFamily="34" charset="0"/>
            </a:endParaRPr>
          </a:p>
          <a:p>
            <a:pPr algn="just">
              <a:lnSpc>
                <a:spcPct val="150000"/>
              </a:lnSpc>
            </a:pPr>
            <a:r>
              <a:rPr lang="es-MX" sz="1400" dirty="0">
                <a:latin typeface="Arial" pitchFamily="34" charset="0"/>
                <a:cs typeface="Arial" pitchFamily="34" charset="0"/>
              </a:rPr>
              <a:t>2.- Los docente son personas con habilidades, capacidades, talentos y formas de pensar diferente, y que trabajando  juntos  logran un objetivo común, teniendo mejores resultados de manera continua, situación que a favorecido la convivencia e intercambio de experiencias.</a:t>
            </a:r>
          </a:p>
          <a:p>
            <a:pPr algn="just">
              <a:lnSpc>
                <a:spcPct val="150000"/>
              </a:lnSpc>
            </a:pPr>
            <a:r>
              <a:rPr lang="es-MX" sz="1400" dirty="0">
                <a:latin typeface="Arial" pitchFamily="34" charset="0"/>
                <a:cs typeface="Arial" pitchFamily="34" charset="0"/>
              </a:rPr>
              <a:t>3.- En Cuerpo Colegiado ha sido posible  trazar metas en común, para lograr la calidad educativa en la institución, fomentando nuevos aprendizajes para los docentes</a:t>
            </a:r>
          </a:p>
          <a:p>
            <a:pPr algn="just">
              <a:lnSpc>
                <a:spcPct val="150000"/>
              </a:lnSpc>
            </a:pPr>
            <a:r>
              <a:rPr lang="es-MX" sz="1400" dirty="0">
                <a:latin typeface="Arial" pitchFamily="34" charset="0"/>
                <a:cs typeface="Arial" pitchFamily="34" charset="0"/>
              </a:rPr>
              <a:t>4.- Se realiza  la evaluación y retroalimentación continua al interior de las institución a través de metas e indicadores</a:t>
            </a:r>
            <a:r>
              <a:rPr lang="es-MX" sz="1400" dirty="0" smtClean="0">
                <a:latin typeface="Arial" pitchFamily="34" charset="0"/>
                <a:cs typeface="Arial" pitchFamily="34" charset="0"/>
              </a:rPr>
              <a:t>.</a:t>
            </a:r>
          </a:p>
          <a:p>
            <a:r>
              <a:rPr lang="es-MX" sz="1400" dirty="0">
                <a:latin typeface="Arial" pitchFamily="34" charset="0"/>
                <a:cs typeface="Arial" pitchFamily="34" charset="0"/>
              </a:rPr>
              <a:t>5.- Integración de Academias por Grado en un 100</a:t>
            </a:r>
            <a:r>
              <a:rPr lang="es-MX" sz="1400" dirty="0" smtClean="0">
                <a:latin typeface="Arial" pitchFamily="34" charset="0"/>
                <a:cs typeface="Arial" pitchFamily="34" charset="0"/>
              </a:rPr>
              <a:t>%</a:t>
            </a:r>
          </a:p>
          <a:p>
            <a:endParaRPr lang="es-MX" sz="1400" dirty="0">
              <a:latin typeface="Arial" pitchFamily="34" charset="0"/>
              <a:cs typeface="Arial" pitchFamily="34" charset="0"/>
            </a:endParaRPr>
          </a:p>
          <a:p>
            <a:r>
              <a:rPr lang="es-MX" sz="1400" dirty="0">
                <a:latin typeface="Arial" pitchFamily="34" charset="0"/>
                <a:cs typeface="Arial" pitchFamily="34" charset="0"/>
              </a:rPr>
              <a:t>6.- Elaboración y Entrega de planes de trabajo colegiado de Plantel y Academia al 80 </a:t>
            </a:r>
            <a:r>
              <a:rPr lang="es-MX" sz="1400" dirty="0" smtClean="0">
                <a:latin typeface="Arial" pitchFamily="34" charset="0"/>
                <a:cs typeface="Arial" pitchFamily="34" charset="0"/>
              </a:rPr>
              <a:t>%.</a:t>
            </a:r>
          </a:p>
          <a:p>
            <a:endParaRPr lang="es-MX" sz="1400" dirty="0">
              <a:latin typeface="Arial" pitchFamily="34" charset="0"/>
              <a:cs typeface="Arial" pitchFamily="34" charset="0"/>
            </a:endParaRPr>
          </a:p>
          <a:p>
            <a:r>
              <a:rPr lang="es-MX" sz="1400" dirty="0">
                <a:latin typeface="Arial" pitchFamily="34" charset="0"/>
                <a:cs typeface="Arial" pitchFamily="34" charset="0"/>
              </a:rPr>
              <a:t>7.- Planeación de agendas de trabajo al 100</a:t>
            </a:r>
            <a:r>
              <a:rPr lang="es-MX" sz="1400" dirty="0" smtClean="0">
                <a:latin typeface="Arial" pitchFamily="34" charset="0"/>
                <a:cs typeface="Arial" pitchFamily="34" charset="0"/>
              </a:rPr>
              <a:t>%.</a:t>
            </a:r>
          </a:p>
          <a:p>
            <a:endParaRPr lang="es-MX" sz="1400" dirty="0">
              <a:latin typeface="Arial" pitchFamily="34" charset="0"/>
              <a:cs typeface="Arial" pitchFamily="34" charset="0"/>
            </a:endParaRPr>
          </a:p>
          <a:p>
            <a:r>
              <a:rPr lang="es-MX" sz="1400" dirty="0">
                <a:latin typeface="Arial" pitchFamily="34" charset="0"/>
                <a:cs typeface="Arial" pitchFamily="34" charset="0"/>
              </a:rPr>
              <a:t>8.- Existe un seguimiento en el avance de las metas planteadas en un 90</a:t>
            </a:r>
            <a:r>
              <a:rPr lang="es-MX" sz="1400" dirty="0" smtClean="0">
                <a:latin typeface="Arial" pitchFamily="34" charset="0"/>
                <a:cs typeface="Arial" pitchFamily="34" charset="0"/>
              </a:rPr>
              <a:t>%.</a:t>
            </a:r>
          </a:p>
          <a:p>
            <a:endParaRPr lang="es-MX" sz="1400" dirty="0">
              <a:latin typeface="Arial" pitchFamily="34" charset="0"/>
              <a:cs typeface="Arial" pitchFamily="34" charset="0"/>
            </a:endParaRPr>
          </a:p>
          <a:p>
            <a:r>
              <a:rPr lang="es-MX" sz="1400" dirty="0">
                <a:latin typeface="Arial" pitchFamily="34" charset="0"/>
                <a:cs typeface="Arial" pitchFamily="34" charset="0"/>
              </a:rPr>
              <a:t>9.- Elaboración de Actas de acuerdos en tiempo y forma del 80%.</a:t>
            </a:r>
          </a:p>
          <a:p>
            <a:pPr algn="just">
              <a:lnSpc>
                <a:spcPct val="150000"/>
              </a:lnSpc>
            </a:pPr>
            <a:endParaRPr lang="es-MX" sz="1200" dirty="0">
              <a:latin typeface="Arial" pitchFamily="34" charset="0"/>
              <a:cs typeface="Arial" pitchFamily="34" charset="0"/>
            </a:endParaRPr>
          </a:p>
        </p:txBody>
      </p:sp>
    </p:spTree>
    <p:extLst>
      <p:ext uri="{BB962C8B-B14F-4D97-AF65-F5344CB8AC3E}">
        <p14:creationId xmlns:p14="http://schemas.microsoft.com/office/powerpoint/2010/main" val="151458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MX" sz="2400" b="1" dirty="0" smtClean="0">
                <a:latin typeface="+mn-lt"/>
              </a:rPr>
              <a:t>SE IDENTIFICARON LAS SIGUIENTES DEBILIDADES</a:t>
            </a:r>
            <a:r>
              <a:rPr lang="es-MX" sz="2400" dirty="0" smtClean="0">
                <a:latin typeface="+mn-lt"/>
              </a:rPr>
              <a:t>:</a:t>
            </a:r>
            <a:endParaRPr lang="es-MX" sz="2400" dirty="0">
              <a:latin typeface="+mn-lt"/>
            </a:endParaRPr>
          </a:p>
        </p:txBody>
      </p:sp>
      <p:sp>
        <p:nvSpPr>
          <p:cNvPr id="3" name="Marcador de contenido 2"/>
          <p:cNvSpPr>
            <a:spLocks noGrp="1"/>
          </p:cNvSpPr>
          <p:nvPr>
            <p:ph idx="1"/>
          </p:nvPr>
        </p:nvSpPr>
        <p:spPr/>
        <p:txBody>
          <a:bodyPr>
            <a:normAutofit/>
          </a:bodyPr>
          <a:lstStyle/>
          <a:p>
            <a:r>
              <a:rPr lang="es-MX" sz="1400" dirty="0" smtClean="0">
                <a:latin typeface="Arial" panose="020B0604020202020204" pitchFamily="34" charset="0"/>
                <a:cs typeface="Arial" panose="020B0604020202020204" pitchFamily="34" charset="0"/>
              </a:rPr>
              <a:t>Las metas establecidas no se alcanzaron como se planeo.</a:t>
            </a:r>
          </a:p>
          <a:p>
            <a:pPr marL="0" indent="0">
              <a:buNone/>
            </a:pPr>
            <a:endParaRPr lang="es-MX" sz="1400" dirty="0">
              <a:latin typeface="Arial" panose="020B0604020202020204" pitchFamily="34" charset="0"/>
              <a:cs typeface="Arial" panose="020B0604020202020204" pitchFamily="34" charset="0"/>
            </a:endParaRPr>
          </a:p>
          <a:p>
            <a:r>
              <a:rPr lang="es-MX" sz="1400" dirty="0">
                <a:latin typeface="Arial" panose="020B0604020202020204" pitchFamily="34" charset="0"/>
                <a:cs typeface="Arial" panose="020B0604020202020204" pitchFamily="34" charset="0"/>
              </a:rPr>
              <a:t>El </a:t>
            </a:r>
            <a:r>
              <a:rPr lang="es-MX" sz="1400" dirty="0" smtClean="0">
                <a:latin typeface="Arial" panose="020B0604020202020204" pitchFamily="34" charset="0"/>
                <a:cs typeface="Arial" panose="020B0604020202020204" pitchFamily="34" charset="0"/>
              </a:rPr>
              <a:t> </a:t>
            </a:r>
            <a:r>
              <a:rPr lang="es-MX" sz="1400" dirty="0">
                <a:latin typeface="Arial" panose="020B0604020202020204" pitchFamily="34" charset="0"/>
                <a:cs typeface="Arial" panose="020B0604020202020204" pitchFamily="34" charset="0"/>
              </a:rPr>
              <a:t>tiempo </a:t>
            </a:r>
            <a:r>
              <a:rPr lang="es-MX" sz="1400" dirty="0" smtClean="0">
                <a:latin typeface="Arial" panose="020B0604020202020204" pitchFamily="34" charset="0"/>
                <a:cs typeface="Arial" panose="020B0604020202020204" pitchFamily="34" charset="0"/>
              </a:rPr>
              <a:t> para las jornadas es insuficiente dado todo lo que pide abordar.</a:t>
            </a:r>
          </a:p>
          <a:p>
            <a:pPr marL="0" indent="0">
              <a:buNone/>
            </a:pPr>
            <a:endParaRPr lang="es-MX" sz="1400" dirty="0" smtClean="0">
              <a:latin typeface="Arial" panose="020B0604020202020204" pitchFamily="34" charset="0"/>
              <a:cs typeface="Arial" panose="020B0604020202020204" pitchFamily="34" charset="0"/>
            </a:endParaRPr>
          </a:p>
          <a:p>
            <a:pPr algn="just"/>
            <a:r>
              <a:rPr lang="es-MX" sz="1400" dirty="0" smtClean="0">
                <a:latin typeface="Arial" panose="020B0604020202020204" pitchFamily="34" charset="0"/>
                <a:cs typeface="Arial" panose="020B0604020202020204" pitchFamily="34" charset="0"/>
              </a:rPr>
              <a:t>La </a:t>
            </a:r>
            <a:r>
              <a:rPr lang="es-MX" sz="1400" dirty="0">
                <a:latin typeface="Arial" panose="020B0604020202020204" pitchFamily="34" charset="0"/>
                <a:cs typeface="Arial" panose="020B0604020202020204" pitchFamily="34" charset="0"/>
              </a:rPr>
              <a:t>inasistencia de docentes que laboran en </a:t>
            </a:r>
            <a:r>
              <a:rPr lang="es-MX" sz="1400" dirty="0" smtClean="0">
                <a:latin typeface="Arial" panose="020B0604020202020204" pitchFamily="34" charset="0"/>
                <a:cs typeface="Arial" panose="020B0604020202020204" pitchFamily="34" charset="0"/>
              </a:rPr>
              <a:t>otras Escuela  y que por ello  se presentan a donde mas carga horaria , conduce a  que no lleven el mismo seguimiento que los docentes que si asisten a las jornadas.</a:t>
            </a:r>
          </a:p>
          <a:p>
            <a:pPr marL="0" indent="0" algn="just">
              <a:buNone/>
            </a:pPr>
            <a:endParaRPr lang="es-MX" sz="1400" dirty="0">
              <a:latin typeface="Arial" panose="020B0604020202020204" pitchFamily="34" charset="0"/>
              <a:cs typeface="Arial" panose="020B0604020202020204" pitchFamily="34" charset="0"/>
            </a:endParaRPr>
          </a:p>
          <a:p>
            <a:pPr algn="just"/>
            <a:r>
              <a:rPr lang="es-MX" sz="1400" dirty="0" smtClean="0">
                <a:latin typeface="Arial" panose="020B0604020202020204" pitchFamily="34" charset="0"/>
                <a:cs typeface="Arial" panose="020B0604020202020204" pitchFamily="34" charset="0"/>
              </a:rPr>
              <a:t>El </a:t>
            </a:r>
            <a:r>
              <a:rPr lang="es-MX" sz="1400" dirty="0">
                <a:latin typeface="Arial" panose="020B0604020202020204" pitchFamily="34" charset="0"/>
                <a:cs typeface="Arial" panose="020B0604020202020204" pitchFamily="34" charset="0"/>
              </a:rPr>
              <a:t>trabajo </a:t>
            </a:r>
            <a:r>
              <a:rPr lang="es-MX" sz="1400" dirty="0" smtClean="0">
                <a:latin typeface="Arial" panose="020B0604020202020204" pitchFamily="34" charset="0"/>
                <a:cs typeface="Arial" panose="020B0604020202020204" pitchFamily="34" charset="0"/>
              </a:rPr>
              <a:t>colaborativo no es tan fructífero cuando se trata  del </a:t>
            </a:r>
            <a:r>
              <a:rPr lang="es-MX" sz="1400" dirty="0">
                <a:latin typeface="Arial" panose="020B0604020202020204" pitchFamily="34" charset="0"/>
                <a:cs typeface="Arial" panose="020B0604020202020204" pitchFamily="34" charset="0"/>
              </a:rPr>
              <a:t>cumplimiento de las metas </a:t>
            </a:r>
            <a:r>
              <a:rPr lang="es-MX" sz="1400" dirty="0" smtClean="0">
                <a:latin typeface="Arial" panose="020B0604020202020204" pitchFamily="34" charset="0"/>
                <a:cs typeface="Arial" panose="020B0604020202020204" pitchFamily="34" charset="0"/>
              </a:rPr>
              <a:t>establecidas.</a:t>
            </a:r>
          </a:p>
          <a:p>
            <a:pPr marL="0" indent="0" algn="just">
              <a:buNone/>
            </a:pPr>
            <a:endParaRPr lang="es-MX" sz="1400" dirty="0">
              <a:latin typeface="Arial" panose="020B0604020202020204" pitchFamily="34" charset="0"/>
              <a:cs typeface="Arial" panose="020B0604020202020204" pitchFamily="34" charset="0"/>
            </a:endParaRPr>
          </a:p>
          <a:p>
            <a:pPr algn="just"/>
            <a:r>
              <a:rPr lang="es-MX" sz="1400" dirty="0" smtClean="0">
                <a:latin typeface="Arial" panose="020B0604020202020204" pitchFamily="34" charset="0"/>
                <a:cs typeface="Arial" panose="020B0604020202020204" pitchFamily="34" charset="0"/>
              </a:rPr>
              <a:t>Retraso en la entrega de  </a:t>
            </a:r>
            <a:r>
              <a:rPr lang="es-MX" sz="1400" dirty="0">
                <a:latin typeface="Arial" panose="020B0604020202020204" pitchFamily="34" charset="0"/>
                <a:cs typeface="Arial" panose="020B0604020202020204" pitchFamily="34" charset="0"/>
              </a:rPr>
              <a:t>Agendas, Acuerdos, Actas y evidencias de trabajo colegiado en tiempo y </a:t>
            </a:r>
            <a:r>
              <a:rPr lang="es-MX" sz="1400" dirty="0" smtClean="0">
                <a:latin typeface="Arial" panose="020B0604020202020204" pitchFamily="34" charset="0"/>
                <a:cs typeface="Arial" panose="020B0604020202020204" pitchFamily="34" charset="0"/>
              </a:rPr>
              <a:t>forma.</a:t>
            </a:r>
            <a:endParaRPr lang="es-MX" sz="1400" dirty="0">
              <a:latin typeface="Arial" panose="020B0604020202020204" pitchFamily="34" charset="0"/>
              <a:cs typeface="Arial" panose="020B0604020202020204" pitchFamily="34" charset="0"/>
            </a:endParaRPr>
          </a:p>
          <a:p>
            <a:pPr marL="0" indent="0">
              <a:buNone/>
            </a:pPr>
            <a:endParaRPr lang="es-MX"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5517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Marcador de contenido"/>
          <p:cNvSpPr>
            <a:spLocks noGrp="1"/>
          </p:cNvSpPr>
          <p:nvPr>
            <p:ph sz="quarter" idx="4294967295"/>
          </p:nvPr>
        </p:nvSpPr>
        <p:spPr>
          <a:xfrm>
            <a:off x="341784" y="1124744"/>
            <a:ext cx="8460432" cy="6741368"/>
          </a:xfrm>
          <a:prstGeom prst="rect">
            <a:avLst/>
          </a:prstGeom>
          <a:noFill/>
        </p:spPr>
        <p:txBody>
          <a:bodyPr>
            <a:normAutofit/>
          </a:bodyPr>
          <a:lstStyle/>
          <a:p>
            <a:pPr marL="68580" indent="0" algn="ctr">
              <a:buNone/>
            </a:pPr>
            <a:r>
              <a:rPr lang="es-MX" sz="2800" dirty="0"/>
              <a:t>Resultados obtenidos</a:t>
            </a:r>
          </a:p>
          <a:p>
            <a:pPr marL="68580" indent="0" algn="ctr">
              <a:buNone/>
            </a:pPr>
            <a:endParaRPr lang="es-MX" sz="1600" dirty="0">
              <a:latin typeface="Arial" pitchFamily="34" charset="0"/>
              <a:cs typeface="Arial" pitchFamily="34" charset="0"/>
            </a:endParaRPr>
          </a:p>
          <a:p>
            <a:pPr marL="68580" indent="0" algn="just">
              <a:buNone/>
            </a:pPr>
            <a:r>
              <a:rPr lang="es-MX" sz="1600" dirty="0">
                <a:latin typeface="Arial" pitchFamily="34" charset="0"/>
                <a:cs typeface="Arial" pitchFamily="34" charset="0"/>
              </a:rPr>
              <a:t>Dentro del tema estratégico de seguimiento y atención a los indicadores de logro académico de los estudiantes ( Aprobación, Reprobación, Abandono Escolar), </a:t>
            </a:r>
            <a:r>
              <a:rPr lang="es-MX" sz="1600" dirty="0" smtClean="0">
                <a:latin typeface="Arial" pitchFamily="34" charset="0"/>
                <a:cs typeface="Arial" pitchFamily="34" charset="0"/>
              </a:rPr>
              <a:t>se logro:</a:t>
            </a:r>
          </a:p>
          <a:p>
            <a:pPr marL="68580" indent="0" algn="just">
              <a:buNone/>
            </a:pPr>
            <a:endParaRPr lang="es-MX" sz="1600" dirty="0">
              <a:latin typeface="Arial" pitchFamily="34" charset="0"/>
              <a:cs typeface="Arial" pitchFamily="34" charset="0"/>
            </a:endParaRPr>
          </a:p>
          <a:p>
            <a:pPr marL="68580" indent="0" algn="just">
              <a:buNone/>
            </a:pPr>
            <a:r>
              <a:rPr lang="es-MX" sz="1600" dirty="0" smtClean="0">
                <a:latin typeface="Arial" pitchFamily="34" charset="0"/>
                <a:cs typeface="Arial" pitchFamily="34" charset="0"/>
              </a:rPr>
              <a:t>1</a:t>
            </a:r>
            <a:r>
              <a:rPr lang="es-MX" sz="1600" dirty="0">
                <a:latin typeface="Arial" pitchFamily="34" charset="0"/>
                <a:cs typeface="Arial" pitchFamily="34" charset="0"/>
              </a:rPr>
              <a:t>.- </a:t>
            </a:r>
            <a:r>
              <a:rPr lang="es-MX" sz="1600" dirty="0">
                <a:latin typeface="Arial" pitchFamily="34" charset="0"/>
                <a:cs typeface="Arial" pitchFamily="34" charset="0"/>
              </a:rPr>
              <a:t>En </a:t>
            </a:r>
            <a:r>
              <a:rPr lang="es-MX" sz="1600" dirty="0" smtClean="0">
                <a:latin typeface="Arial" pitchFamily="34" charset="0"/>
                <a:cs typeface="Arial" pitchFamily="34" charset="0"/>
              </a:rPr>
              <a:t>Aprovechamiento escolar, se alcanzo  un el 7.8</a:t>
            </a:r>
            <a:endParaRPr lang="es-MX" sz="1600" dirty="0" smtClean="0">
              <a:latin typeface="Arial" pitchFamily="34" charset="0"/>
              <a:cs typeface="Arial" pitchFamily="34" charset="0"/>
            </a:endParaRPr>
          </a:p>
          <a:p>
            <a:pPr marL="68580" indent="0" algn="just">
              <a:buNone/>
            </a:pPr>
            <a:r>
              <a:rPr lang="es-MX" sz="1600" dirty="0" smtClean="0">
                <a:latin typeface="Arial" pitchFamily="34" charset="0"/>
                <a:cs typeface="Arial" pitchFamily="34" charset="0"/>
              </a:rPr>
              <a:t>2.- En  </a:t>
            </a:r>
            <a:r>
              <a:rPr lang="es-MX" sz="1600" dirty="0">
                <a:latin typeface="Arial" pitchFamily="34" charset="0"/>
                <a:cs typeface="Arial" pitchFamily="34" charset="0"/>
              </a:rPr>
              <a:t>aprobación</a:t>
            </a:r>
            <a:r>
              <a:rPr lang="es-MX" sz="1600" dirty="0" smtClean="0">
                <a:latin typeface="Arial" pitchFamily="34" charset="0"/>
                <a:cs typeface="Arial" pitchFamily="34" charset="0"/>
              </a:rPr>
              <a:t>, se obtuvo el 86.85% </a:t>
            </a:r>
          </a:p>
          <a:p>
            <a:pPr marL="68580" indent="0" algn="just">
              <a:buNone/>
            </a:pPr>
            <a:r>
              <a:rPr lang="es-MX" sz="1600" dirty="0" smtClean="0">
                <a:latin typeface="Arial" pitchFamily="34" charset="0"/>
                <a:cs typeface="Arial" pitchFamily="34" charset="0"/>
              </a:rPr>
              <a:t>3.- El indicador de reprobación quedo en el 13.15%</a:t>
            </a:r>
            <a:endParaRPr lang="es-MX" sz="1600" dirty="0">
              <a:latin typeface="Arial" pitchFamily="34" charset="0"/>
              <a:cs typeface="Arial" pitchFamily="34" charset="0"/>
            </a:endParaRPr>
          </a:p>
          <a:p>
            <a:pPr marL="68580" indent="0" algn="just">
              <a:buNone/>
            </a:pPr>
            <a:r>
              <a:rPr lang="es-MX" sz="1600" dirty="0">
                <a:latin typeface="Arial" pitchFamily="34" charset="0"/>
                <a:cs typeface="Arial" pitchFamily="34" charset="0"/>
              </a:rPr>
              <a:t>3.- En Abandono </a:t>
            </a:r>
            <a:r>
              <a:rPr lang="es-MX" sz="1600" dirty="0" smtClean="0">
                <a:latin typeface="Arial" pitchFamily="34" charset="0"/>
                <a:cs typeface="Arial" pitchFamily="34" charset="0"/>
              </a:rPr>
              <a:t>Escolar s</a:t>
            </a:r>
            <a:r>
              <a:rPr lang="es-MX" sz="1600" dirty="0" smtClean="0">
                <a:latin typeface="Arial" panose="020B0604020202020204" pitchFamily="34" charset="0"/>
                <a:cs typeface="Arial" panose="020B0604020202020204" pitchFamily="34" charset="0"/>
              </a:rPr>
              <a:t>e </a:t>
            </a:r>
            <a:r>
              <a:rPr lang="es-MX" sz="1600" dirty="0">
                <a:latin typeface="Arial" panose="020B0604020202020204" pitchFamily="34" charset="0"/>
                <a:cs typeface="Arial" panose="020B0604020202020204" pitchFamily="34" charset="0"/>
              </a:rPr>
              <a:t>tuvieron en el ciclo escolar 19 bajas,  que representa el 14.5% de Deserción Estudiantil durante el ciclo</a:t>
            </a:r>
            <a:r>
              <a:rPr lang="es-MX" sz="1600" dirty="0" smtClean="0">
                <a:latin typeface="Arial" panose="020B0604020202020204" pitchFamily="34" charset="0"/>
                <a:cs typeface="Arial" panose="020B0604020202020204" pitchFamily="34" charset="0"/>
              </a:rPr>
              <a:t>.</a:t>
            </a:r>
          </a:p>
          <a:p>
            <a:pPr marL="68580" indent="0" algn="just">
              <a:buNone/>
            </a:pPr>
            <a:endParaRPr lang="es-MX" sz="1600" dirty="0">
              <a:latin typeface="Arial" panose="020B0604020202020204" pitchFamily="34" charset="0"/>
              <a:cs typeface="Arial" panose="020B0604020202020204" pitchFamily="34" charset="0"/>
            </a:endParaRPr>
          </a:p>
          <a:p>
            <a:pPr marL="68580" indent="0" algn="just">
              <a:buNone/>
            </a:pPr>
            <a:r>
              <a:rPr lang="es-MX" sz="1600" dirty="0" smtClean="0">
                <a:latin typeface="Arial" panose="020B0604020202020204" pitchFamily="34" charset="0"/>
                <a:cs typeface="Arial" panose="020B0604020202020204" pitchFamily="34" charset="0"/>
              </a:rPr>
              <a:t>De lo anterior a consideración de la academia del Plantel requiere una atención especial al indicador  de deserción, lo cual no quiere decir que se este conforme con los otros indicadores pero si consideramos como punto rojo el elevado porcentaje de deserción que se tuvo en ente ciclo, pese a las diferentes modalidades de becas que se difunden para combatir el abandono escolar. </a:t>
            </a:r>
            <a:endParaRPr lang="es-MX" sz="1600" dirty="0">
              <a:latin typeface="Arial" panose="020B0604020202020204" pitchFamily="34" charset="0"/>
              <a:cs typeface="Arial" panose="020B0604020202020204" pitchFamily="34" charset="0"/>
            </a:endParaRPr>
          </a:p>
          <a:p>
            <a:pPr marL="68580" indent="0" algn="just">
              <a:buNone/>
            </a:pPr>
            <a:endParaRPr lang="es-MX" sz="1600" dirty="0">
              <a:latin typeface="Arial" pitchFamily="34" charset="0"/>
              <a:cs typeface="Arial" pitchFamily="34" charset="0"/>
            </a:endParaRPr>
          </a:p>
        </p:txBody>
      </p:sp>
    </p:spTree>
    <p:extLst>
      <p:ext uri="{BB962C8B-B14F-4D97-AF65-F5344CB8AC3E}">
        <p14:creationId xmlns:p14="http://schemas.microsoft.com/office/powerpoint/2010/main" val="664941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93134" y="548680"/>
            <a:ext cx="8424936" cy="5755422"/>
          </a:xfrm>
          <a:prstGeom prst="rect">
            <a:avLst/>
          </a:prstGeom>
          <a:noFill/>
        </p:spPr>
        <p:txBody>
          <a:bodyPr wrap="square" rtlCol="0">
            <a:spAutoFit/>
          </a:bodyPr>
          <a:lstStyle/>
          <a:p>
            <a:pPr algn="just"/>
            <a:endParaRPr lang="es-MX" sz="1600" dirty="0">
              <a:latin typeface="Arial" panose="020B0604020202020204" pitchFamily="34" charset="0"/>
              <a:cs typeface="Arial" panose="020B0604020202020204" pitchFamily="34" charset="0"/>
            </a:endParaRPr>
          </a:p>
          <a:p>
            <a:pPr algn="just"/>
            <a:endParaRPr lang="es-MX" sz="1600" dirty="0">
              <a:latin typeface="Arial" panose="020B0604020202020204" pitchFamily="34" charset="0"/>
              <a:cs typeface="Arial" panose="020B0604020202020204" pitchFamily="34" charset="0"/>
            </a:endParaRPr>
          </a:p>
          <a:p>
            <a:pPr algn="just"/>
            <a:endParaRPr lang="es-MX" sz="1600" dirty="0">
              <a:latin typeface="Arial" panose="020B0604020202020204" pitchFamily="34" charset="0"/>
              <a:cs typeface="Arial" panose="020B0604020202020204" pitchFamily="34" charset="0"/>
            </a:endParaRPr>
          </a:p>
          <a:p>
            <a:pPr algn="just"/>
            <a:endParaRPr lang="es-MX" sz="1600" dirty="0">
              <a:latin typeface="Arial" panose="020B0604020202020204" pitchFamily="34" charset="0"/>
              <a:cs typeface="Arial" panose="020B0604020202020204" pitchFamily="34" charset="0"/>
            </a:endParaRPr>
          </a:p>
          <a:p>
            <a:pPr algn="just"/>
            <a:r>
              <a:rPr lang="es-MX" sz="1600" dirty="0">
                <a:latin typeface="Arial" panose="020B0604020202020204" pitchFamily="34" charset="0"/>
                <a:cs typeface="Arial" panose="020B0604020202020204" pitchFamily="34" charset="0"/>
              </a:rPr>
              <a:t>Si bien </a:t>
            </a:r>
            <a:r>
              <a:rPr lang="es-MX" sz="1600" dirty="0" smtClean="0">
                <a:latin typeface="Arial" panose="020B0604020202020204" pitchFamily="34" charset="0"/>
                <a:cs typeface="Arial" panose="020B0604020202020204" pitchFamily="34" charset="0"/>
              </a:rPr>
              <a:t>este ciclo  </a:t>
            </a:r>
            <a:r>
              <a:rPr lang="es-MX" sz="1600" dirty="0">
                <a:latin typeface="Arial" panose="020B0604020202020204" pitchFamily="34" charset="0"/>
                <a:cs typeface="Arial" panose="020B0604020202020204" pitchFamily="34" charset="0"/>
              </a:rPr>
              <a:t>fue un trabajo que no alcanzo las metas propuestas, debido a la falta de conciencia y apoyo por parte alumnos y padres de familia, en los docentes queda el aprendizaje y reconocimiento al esfuerzo que se </a:t>
            </a:r>
            <a:r>
              <a:rPr lang="es-MX" sz="1600" dirty="0" smtClean="0">
                <a:latin typeface="Arial" panose="020B0604020202020204" pitchFamily="34" charset="0"/>
                <a:cs typeface="Arial" panose="020B0604020202020204" pitchFamily="34" charset="0"/>
              </a:rPr>
              <a:t>realizo como   </a:t>
            </a:r>
            <a:r>
              <a:rPr lang="es-MX" sz="1600" dirty="0">
                <a:latin typeface="Arial" panose="020B0604020202020204" pitchFamily="34" charset="0"/>
                <a:cs typeface="Arial" panose="020B0604020202020204" pitchFamily="34" charset="0"/>
              </a:rPr>
              <a:t>equipo de trabajo en donde destaco el profesionalismo y compromiso educativo de Nuestra Institución, que con los resultados obtenidos nos obliga a Fortalecer el trabajo colaborativo para la identificación de problemas y el hallazgo de soluciones alternativas para erradicar la apatía estudiantil, el bajo desempeño y primordialmente la deserción</a:t>
            </a:r>
            <a:r>
              <a:rPr lang="es-MX" b="1" dirty="0"/>
              <a:t>.</a:t>
            </a:r>
          </a:p>
          <a:p>
            <a:pPr algn="just"/>
            <a:endParaRPr lang="es-MX" b="1" dirty="0"/>
          </a:p>
          <a:p>
            <a:pPr algn="just"/>
            <a:r>
              <a:rPr lang="es-MX" sz="1600" dirty="0">
                <a:latin typeface="Arial" panose="020B0604020202020204" pitchFamily="34" charset="0"/>
                <a:cs typeface="Arial" panose="020B0604020202020204" pitchFamily="34" charset="0"/>
              </a:rPr>
              <a:t>Resulta necesario  la inclusión de cursos, talleres, conferencias, entre otros; para el apoyo en el Trabajo Directivo y Docente que repercutan en alcanzar las metas planeadas</a:t>
            </a:r>
          </a:p>
          <a:p>
            <a:pPr algn="just"/>
            <a:endParaRPr lang="es-MX" sz="1600" dirty="0">
              <a:latin typeface="Arial" panose="020B0604020202020204" pitchFamily="34" charset="0"/>
              <a:cs typeface="Arial" panose="020B0604020202020204" pitchFamily="34" charset="0"/>
            </a:endParaRPr>
          </a:p>
          <a:p>
            <a:pPr algn="ctr"/>
            <a:endParaRPr lang="es-MX" sz="1600" dirty="0" smtClean="0">
              <a:latin typeface="Arial" panose="020B0604020202020204" pitchFamily="34" charset="0"/>
              <a:cs typeface="Arial" panose="020B0604020202020204" pitchFamily="34" charset="0"/>
            </a:endParaRPr>
          </a:p>
          <a:p>
            <a:pPr algn="ctr"/>
            <a:r>
              <a:rPr lang="es-MX" sz="1600" dirty="0" smtClean="0">
                <a:latin typeface="Arial" panose="020B0604020202020204" pitchFamily="34" charset="0"/>
                <a:cs typeface="Arial" panose="020B0604020202020204" pitchFamily="34" charset="0"/>
              </a:rPr>
              <a:t>ATENTAMENTE</a:t>
            </a:r>
          </a:p>
          <a:p>
            <a:pPr algn="ctr"/>
            <a:endParaRPr lang="es-MX" sz="1600" dirty="0">
              <a:latin typeface="Arial" panose="020B0604020202020204" pitchFamily="34" charset="0"/>
              <a:cs typeface="Arial" panose="020B0604020202020204" pitchFamily="34" charset="0"/>
            </a:endParaRPr>
          </a:p>
          <a:p>
            <a:pPr algn="ctr"/>
            <a:endParaRPr lang="es-MX" sz="1600" dirty="0">
              <a:latin typeface="Arial" panose="020B0604020202020204" pitchFamily="34" charset="0"/>
              <a:cs typeface="Arial" panose="020B0604020202020204" pitchFamily="34" charset="0"/>
            </a:endParaRPr>
          </a:p>
          <a:p>
            <a:pPr algn="ctr"/>
            <a:r>
              <a:rPr lang="es-MX" sz="1600" dirty="0" smtClean="0">
                <a:latin typeface="Arial" panose="020B0604020202020204" pitchFamily="34" charset="0"/>
                <a:cs typeface="Arial" panose="020B0604020202020204" pitchFamily="34" charset="0"/>
              </a:rPr>
              <a:t>MTRA. KAREN SEGUNDO </a:t>
            </a:r>
            <a:r>
              <a:rPr lang="es-MX" sz="1600" dirty="0" err="1" smtClean="0">
                <a:latin typeface="Arial" panose="020B0604020202020204" pitchFamily="34" charset="0"/>
                <a:cs typeface="Arial" panose="020B0604020202020204" pitchFamily="34" charset="0"/>
              </a:rPr>
              <a:t>SEGUNDO</a:t>
            </a:r>
            <a:endParaRPr lang="es-MX" sz="1600" dirty="0">
              <a:latin typeface="Arial" panose="020B0604020202020204" pitchFamily="34" charset="0"/>
              <a:cs typeface="Arial" panose="020B0604020202020204" pitchFamily="34" charset="0"/>
            </a:endParaRPr>
          </a:p>
          <a:p>
            <a:pPr algn="ctr"/>
            <a:r>
              <a:rPr lang="es-MX" sz="1600" smtClean="0">
                <a:latin typeface="Arial" panose="020B0604020202020204" pitchFamily="34" charset="0"/>
                <a:cs typeface="Arial" panose="020B0604020202020204" pitchFamily="34" charset="0"/>
              </a:rPr>
              <a:t>PRESIDENTA </a:t>
            </a:r>
            <a:r>
              <a:rPr lang="es-MX" sz="1600" smtClean="0">
                <a:latin typeface="Arial" panose="020B0604020202020204" pitchFamily="34" charset="0"/>
                <a:cs typeface="Arial" panose="020B0604020202020204" pitchFamily="34" charset="0"/>
              </a:rPr>
              <a:t> </a:t>
            </a:r>
            <a:r>
              <a:rPr lang="es-MX" sz="1600" dirty="0" smtClean="0">
                <a:latin typeface="Arial" panose="020B0604020202020204" pitchFamily="34" charset="0"/>
                <a:cs typeface="Arial" panose="020B0604020202020204" pitchFamily="34" charset="0"/>
              </a:rPr>
              <a:t>DE ACADEMIA</a:t>
            </a:r>
            <a:endParaRPr lang="es-MX" sz="1600" dirty="0">
              <a:latin typeface="Arial" panose="020B0604020202020204" pitchFamily="34" charset="0"/>
              <a:cs typeface="Arial" panose="020B0604020202020204" pitchFamily="34" charset="0"/>
            </a:endParaRPr>
          </a:p>
          <a:p>
            <a:pPr algn="just"/>
            <a:endParaRPr lang="es-MX" sz="2800" b="1" dirty="0"/>
          </a:p>
        </p:txBody>
      </p:sp>
    </p:spTree>
    <p:extLst>
      <p:ext uri="{BB962C8B-B14F-4D97-AF65-F5344CB8AC3E}">
        <p14:creationId xmlns:p14="http://schemas.microsoft.com/office/powerpoint/2010/main" val="2294506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732</TotalTime>
  <Words>719</Words>
  <Application>Microsoft Office PowerPoint</Application>
  <PresentationFormat>Presentación en pantalla (4:3)</PresentationFormat>
  <Paragraphs>54</Paragraphs>
  <Slides>6</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6</vt:i4>
      </vt:variant>
    </vt:vector>
  </HeadingPairs>
  <TitlesOfParts>
    <vt:vector size="9" baseType="lpstr">
      <vt:lpstr>Arial</vt:lpstr>
      <vt:lpstr>Calibri</vt:lpstr>
      <vt:lpstr>Tema de Office</vt:lpstr>
      <vt:lpstr>INFORME DE EVALUACIÓN DEL TRABAJO COLEGIADO   CICLO ESCOLAR 2017-2018</vt:lpstr>
      <vt:lpstr>INFORME DE LAS ACTIVIDADES DE TRABAJO COLEGIADO EN LA EPO. 239</vt:lpstr>
      <vt:lpstr>Presentación de PowerPoint</vt:lpstr>
      <vt:lpstr>SE IDENTIFICARON LAS SIGUIENTES DEBILIDADES:</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flores</dc:creator>
  <cp:lastModifiedBy>escuela preparatoria oficial 239</cp:lastModifiedBy>
  <cp:revision>78</cp:revision>
  <cp:lastPrinted>2018-02-15T20:19:58Z</cp:lastPrinted>
  <dcterms:created xsi:type="dcterms:W3CDTF">2017-05-06T18:46:58Z</dcterms:created>
  <dcterms:modified xsi:type="dcterms:W3CDTF">2018-10-05T17:03:34Z</dcterms:modified>
</cp:coreProperties>
</file>